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69" r:id="rId5"/>
    <p:sldId id="256" r:id="rId6"/>
    <p:sldId id="257" r:id="rId7"/>
    <p:sldId id="259" r:id="rId8"/>
    <p:sldId id="260" r:id="rId9"/>
    <p:sldId id="265" r:id="rId10"/>
    <p:sldId id="262" r:id="rId11"/>
    <p:sldId id="263" r:id="rId12"/>
    <p:sldId id="264" r:id="rId13"/>
    <p:sldId id="261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606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7A8E-8E26-41EE-AD21-DEE2FC6B7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E368-7903-4CFF-BA6B-1FFF3BE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7A8E-8E26-41EE-AD21-DEE2FC6B7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E368-7903-4CFF-BA6B-1FFF3BE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7A8E-8E26-41EE-AD21-DEE2FC6B7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E368-7903-4CFF-BA6B-1FFF3BE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7A8E-8E26-41EE-AD21-DEE2FC6B7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E368-7903-4CFF-BA6B-1FFF3BE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7A8E-8E26-41EE-AD21-DEE2FC6B7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E368-7903-4CFF-BA6B-1FFF3BE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7A8E-8E26-41EE-AD21-DEE2FC6B7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E368-7903-4CFF-BA6B-1FFF3BE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7A8E-8E26-41EE-AD21-DEE2FC6B7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E368-7903-4CFF-BA6B-1FFF3BE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7A8E-8E26-41EE-AD21-DEE2FC6B7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E368-7903-4CFF-BA6B-1FFF3BE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7A8E-8E26-41EE-AD21-DEE2FC6B7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E368-7903-4CFF-BA6B-1FFF3BE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7A8E-8E26-41EE-AD21-DEE2FC6B7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E368-7903-4CFF-BA6B-1FFF3BE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7A8E-8E26-41EE-AD21-DEE2FC6B7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E368-7903-4CFF-BA6B-1FFF3BE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C7A8E-8E26-41EE-AD21-DEE2FC6B7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0E368-7903-4CFF-BA6B-1FFF3BE45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BANKER’S ALGORITHM</a:t>
            </a:r>
            <a:br>
              <a:rPr lang="en-US" dirty="0" smtClean="0"/>
            </a:br>
            <a:r>
              <a:rPr lang="en-US" dirty="0" smtClean="0"/>
              <a:t>Prepared by,</a:t>
            </a:r>
            <a:br>
              <a:rPr lang="en-US" dirty="0" smtClean="0"/>
            </a:br>
            <a:r>
              <a:rPr lang="en-US" dirty="0" smtClean="0"/>
              <a:t>Prof. </a:t>
            </a:r>
            <a:r>
              <a:rPr lang="en-US" dirty="0" err="1" smtClean="0"/>
              <a:t>Samina</a:t>
            </a:r>
            <a:r>
              <a:rPr lang="en-US" dirty="0" smtClean="0"/>
              <a:t> </a:t>
            </a:r>
            <a:r>
              <a:rPr lang="en-US" dirty="0" err="1" smtClean="0"/>
              <a:t>Anjum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Department CSE, </a:t>
            </a:r>
            <a:r>
              <a:rPr lang="en-US" dirty="0" smtClean="0"/>
              <a:t>ACET..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 </a:t>
            </a:r>
            <a:r>
              <a:rPr lang="en-US" sz="3600" b="1" dirty="0" smtClean="0"/>
              <a:t>Is the system is Safe State?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391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400" b="1" u="sng" dirty="0" smtClean="0"/>
              <a:t>By applying the Banker’s Algorithm: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Iteration 1.</a:t>
            </a:r>
            <a:r>
              <a:rPr lang="en-US" sz="2400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	</a:t>
            </a:r>
            <a:r>
              <a:rPr lang="en-US" sz="2400" u="sng" dirty="0" smtClean="0"/>
              <a:t> For P2:</a:t>
            </a:r>
            <a:r>
              <a:rPr lang="en-US" sz="2400" u="sng" dirty="0" smtClean="0">
                <a:sym typeface="Wingdings" pitchFamily="2" charset="2"/>
              </a:rPr>
              <a:t>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 	if (</a:t>
            </a:r>
            <a:r>
              <a:rPr lang="en-US" sz="2400" b="1" dirty="0" smtClean="0">
                <a:sym typeface="Wingdings" pitchFamily="2" charset="2"/>
              </a:rPr>
              <a:t>P2 Need &lt; Avail </a:t>
            </a:r>
            <a:r>
              <a:rPr lang="en-US" sz="2400" dirty="0" smtClean="0">
                <a:sym typeface="Wingdings" pitchFamily="2" charset="2"/>
              </a:rPr>
              <a:t>)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FALSE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//then Check for next process.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u="sng" dirty="0" smtClean="0"/>
              <a:t> For P3:</a:t>
            </a:r>
            <a:r>
              <a:rPr lang="en-US" sz="2400" u="sng" dirty="0" smtClean="0">
                <a:sym typeface="Wingdings" pitchFamily="2" charset="2"/>
              </a:rPr>
              <a:t>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ym typeface="Wingdings" pitchFamily="2" charset="2"/>
              </a:rPr>
              <a:t>        	if (</a:t>
            </a:r>
            <a:r>
              <a:rPr lang="en-US" sz="2400" b="1" dirty="0" smtClean="0">
                <a:sym typeface="Wingdings" pitchFamily="2" charset="2"/>
              </a:rPr>
              <a:t>P3 Need &lt; Avail </a:t>
            </a:r>
            <a:r>
              <a:rPr lang="en-US" sz="2400" dirty="0" smtClean="0">
                <a:sym typeface="Wingdings" pitchFamily="2" charset="2"/>
              </a:rPr>
              <a:t>)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FALSE</a:t>
            </a:r>
            <a:endParaRPr lang="en-US" sz="2400" dirty="0" smtClean="0"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r>
              <a:rPr lang="en-US" sz="2400" dirty="0" smtClean="0">
                <a:sym typeface="Wingdings" pitchFamily="2" charset="2"/>
              </a:rPr>
              <a:t>	//then Check for next process.</a:t>
            </a:r>
          </a:p>
          <a:p>
            <a:pPr>
              <a:spcBef>
                <a:spcPts val="1800"/>
              </a:spcBef>
            </a:pPr>
            <a:endParaRPr lang="en-US" sz="2400" dirty="0" smtClean="0"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endParaRPr lang="en-US" sz="2400" dirty="0" smtClean="0">
              <a:sym typeface="Wingdings" pitchFamily="2" charset="2"/>
            </a:endParaRP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	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 </a:t>
            </a:r>
            <a:r>
              <a:rPr lang="en-US" sz="3600" b="1" dirty="0" smtClean="0"/>
              <a:t>Is the system is Safe State?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3914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400" b="1" u="sng" dirty="0" smtClean="0"/>
              <a:t>By applying the Banker’s Algorithm: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Iteration 1.</a:t>
            </a:r>
            <a:r>
              <a:rPr lang="en-US" sz="2400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	</a:t>
            </a:r>
            <a:r>
              <a:rPr lang="en-US" sz="2400" u="sng" dirty="0" smtClean="0"/>
              <a:t>For P4:</a:t>
            </a:r>
            <a:r>
              <a:rPr lang="en-US" sz="2400" u="sng" dirty="0" smtClean="0">
                <a:sym typeface="Wingdings" pitchFamily="2" charset="2"/>
              </a:rPr>
              <a:t>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 	if (</a:t>
            </a:r>
            <a:r>
              <a:rPr lang="en-US" sz="2400" b="1" dirty="0" smtClean="0">
                <a:sym typeface="Wingdings" pitchFamily="2" charset="2"/>
              </a:rPr>
              <a:t>P4 Need &lt; Avail </a:t>
            </a:r>
            <a:r>
              <a:rPr lang="en-US" sz="2400" dirty="0" smtClean="0">
                <a:sym typeface="Wingdings" pitchFamily="2" charset="2"/>
              </a:rPr>
              <a:t>)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TRUE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then calculate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Avail= Avail + Allocated [P4]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ym typeface="Wingdings" pitchFamily="2" charset="2"/>
              </a:rPr>
              <a:t>		</a:t>
            </a:r>
            <a:r>
              <a:rPr lang="en-US" sz="2400" dirty="0" smtClean="0"/>
              <a:t> = {2,1,1,2} + = {2,3,5,4}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	</a:t>
            </a:r>
            <a:r>
              <a:rPr lang="en-US" sz="2400" dirty="0" smtClean="0"/>
              <a:t>Avail</a:t>
            </a:r>
            <a:r>
              <a:rPr lang="en-US" sz="2400" dirty="0"/>
              <a:t>	</a:t>
            </a:r>
            <a:r>
              <a:rPr lang="en-US" sz="2400" dirty="0" smtClean="0"/>
              <a:t> = </a:t>
            </a:r>
            <a:r>
              <a:rPr lang="en-US" sz="2400" b="1" dirty="0" smtClean="0"/>
              <a:t>{4,4,6,6}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 </a:t>
            </a:r>
            <a:r>
              <a:rPr lang="en-US" sz="3600" b="1" dirty="0" smtClean="0"/>
              <a:t>Is the system is Safe State?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3914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400" b="1" u="sng" dirty="0" smtClean="0"/>
              <a:t>By applying the Banker’s Algorithm: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Iteration 1.</a:t>
            </a:r>
            <a:r>
              <a:rPr lang="en-US" sz="2400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	</a:t>
            </a:r>
            <a:r>
              <a:rPr lang="en-US" sz="2400" u="sng" dirty="0" smtClean="0"/>
              <a:t>For P5:</a:t>
            </a:r>
            <a:r>
              <a:rPr lang="en-US" sz="2400" u="sng" dirty="0" smtClean="0">
                <a:sym typeface="Wingdings" pitchFamily="2" charset="2"/>
              </a:rPr>
              <a:t>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 	if (</a:t>
            </a:r>
            <a:r>
              <a:rPr lang="en-US" sz="2400" b="1" dirty="0" smtClean="0">
                <a:sym typeface="Wingdings" pitchFamily="2" charset="2"/>
              </a:rPr>
              <a:t>P5 Need &lt; Avail </a:t>
            </a:r>
            <a:r>
              <a:rPr lang="en-US" sz="2400" dirty="0" smtClean="0">
                <a:sym typeface="Wingdings" pitchFamily="2" charset="2"/>
              </a:rPr>
              <a:t>)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TRUE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then calculate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Avail= Avail + Allocated [P5]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ym typeface="Wingdings" pitchFamily="2" charset="2"/>
              </a:rPr>
              <a:t>		</a:t>
            </a:r>
            <a:r>
              <a:rPr lang="en-US" sz="2400" dirty="0" smtClean="0"/>
              <a:t> = {4,4,6,6} + = {0,3,3,2}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	</a:t>
            </a:r>
            <a:r>
              <a:rPr lang="en-US" sz="2400" dirty="0" smtClean="0"/>
              <a:t>Avail</a:t>
            </a:r>
            <a:r>
              <a:rPr lang="en-US" sz="2400" dirty="0"/>
              <a:t>	</a:t>
            </a:r>
            <a:r>
              <a:rPr lang="en-US" sz="2400" dirty="0" smtClean="0"/>
              <a:t> = </a:t>
            </a:r>
            <a:r>
              <a:rPr lang="en-US" sz="2400" b="1" dirty="0" smtClean="0"/>
              <a:t>{4,7,9,8}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 </a:t>
            </a:r>
            <a:r>
              <a:rPr lang="en-US" sz="3600" b="1" dirty="0" smtClean="0"/>
              <a:t>Is the system is Safe State?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3914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400" b="1" u="sng" dirty="0" smtClean="0"/>
              <a:t>By applying the Banker’s Algorithm: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Iteration </a:t>
            </a:r>
            <a:r>
              <a:rPr lang="en-US" sz="2400" b="1" dirty="0"/>
              <a:t>2</a:t>
            </a:r>
            <a:r>
              <a:rPr lang="en-US" sz="2400" b="1" dirty="0" smtClean="0"/>
              <a:t>.</a:t>
            </a:r>
            <a:r>
              <a:rPr lang="en-US" sz="2400" dirty="0" smtClean="0"/>
              <a:t> Check only process P2 to P3.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	</a:t>
            </a:r>
            <a:r>
              <a:rPr lang="en-US" sz="2400" u="sng" dirty="0" smtClean="0"/>
              <a:t>For P2:</a:t>
            </a:r>
            <a:r>
              <a:rPr lang="en-US" sz="2400" u="sng" dirty="0" smtClean="0">
                <a:sym typeface="Wingdings" pitchFamily="2" charset="2"/>
              </a:rPr>
              <a:t>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 	if (</a:t>
            </a:r>
            <a:r>
              <a:rPr lang="en-US" sz="2400" b="1" dirty="0" smtClean="0">
                <a:sym typeface="Wingdings" pitchFamily="2" charset="2"/>
              </a:rPr>
              <a:t>P2 Need &lt; Avail </a:t>
            </a:r>
            <a:r>
              <a:rPr lang="en-US" sz="2400" dirty="0" smtClean="0">
                <a:sym typeface="Wingdings" pitchFamily="2" charset="2"/>
              </a:rPr>
              <a:t>)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TRUE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then calculate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Avail= Avail + Allocated [P2]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ym typeface="Wingdings" pitchFamily="2" charset="2"/>
              </a:rPr>
              <a:t>		</a:t>
            </a:r>
            <a:r>
              <a:rPr lang="en-US" sz="2400" dirty="0" smtClean="0"/>
              <a:t> = {4,7,9,8} + = {2,0,0,0}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	</a:t>
            </a:r>
            <a:r>
              <a:rPr lang="en-US" sz="2400" dirty="0" smtClean="0"/>
              <a:t>Avail</a:t>
            </a:r>
            <a:r>
              <a:rPr lang="en-US" sz="2400" dirty="0"/>
              <a:t>	</a:t>
            </a:r>
            <a:r>
              <a:rPr lang="en-US" sz="2400" dirty="0" smtClean="0"/>
              <a:t> = </a:t>
            </a:r>
            <a:r>
              <a:rPr lang="en-US" sz="2400" b="1" dirty="0" smtClean="0"/>
              <a:t>{6,7,9,8}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 </a:t>
            </a:r>
            <a:r>
              <a:rPr lang="en-US" sz="3600" b="1" dirty="0" smtClean="0"/>
              <a:t>Is the system is Safe State?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3914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400" b="1" u="sng" dirty="0" smtClean="0"/>
              <a:t>By applying the Banker’s Algorithm: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Iteration </a:t>
            </a:r>
            <a:r>
              <a:rPr lang="en-US" sz="2400" b="1" dirty="0"/>
              <a:t>2</a:t>
            </a:r>
            <a:r>
              <a:rPr lang="en-US" sz="2400" b="1" dirty="0" smtClean="0"/>
              <a:t>.</a:t>
            </a:r>
            <a:r>
              <a:rPr lang="en-US" sz="2400" dirty="0" smtClean="0"/>
              <a:t> Check only process P2 to P3.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	</a:t>
            </a:r>
            <a:r>
              <a:rPr lang="en-US" sz="2400" u="sng" dirty="0" smtClean="0"/>
              <a:t>For P3:</a:t>
            </a:r>
            <a:r>
              <a:rPr lang="en-US" sz="2400" u="sng" dirty="0" smtClean="0">
                <a:sym typeface="Wingdings" pitchFamily="2" charset="2"/>
              </a:rPr>
              <a:t>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 	if (</a:t>
            </a:r>
            <a:r>
              <a:rPr lang="en-US" sz="2400" b="1" dirty="0" smtClean="0">
                <a:sym typeface="Wingdings" pitchFamily="2" charset="2"/>
              </a:rPr>
              <a:t>P3 Need &lt; Avail </a:t>
            </a:r>
            <a:r>
              <a:rPr lang="en-US" sz="2400" dirty="0" smtClean="0">
                <a:sym typeface="Wingdings" pitchFamily="2" charset="2"/>
              </a:rPr>
              <a:t>)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TRUE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then calculate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Avail= Avail + Allocated [P3]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ym typeface="Wingdings" pitchFamily="2" charset="2"/>
              </a:rPr>
              <a:t>		</a:t>
            </a:r>
            <a:r>
              <a:rPr lang="en-US" sz="2400" dirty="0" smtClean="0"/>
              <a:t> = {6,7,9,8} + = {0,0,3,4}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	</a:t>
            </a:r>
            <a:r>
              <a:rPr lang="en-US" sz="2400" dirty="0" smtClean="0"/>
              <a:t>Avail</a:t>
            </a:r>
            <a:r>
              <a:rPr lang="en-US" sz="2400" dirty="0"/>
              <a:t>	</a:t>
            </a:r>
            <a:r>
              <a:rPr lang="en-US" sz="2400" dirty="0" smtClean="0"/>
              <a:t> = </a:t>
            </a:r>
            <a:r>
              <a:rPr lang="en-US" sz="2400" b="1" dirty="0" smtClean="0"/>
              <a:t>{6,7,12,12} =System Capacity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Since, all the processes got </a:t>
            </a:r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r>
              <a:rPr lang="en-US" sz="2400" dirty="0" smtClean="0"/>
              <a:t> marked, no further iterations are required.</a:t>
            </a:r>
            <a:br>
              <a:rPr lang="en-US" sz="24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 smtClean="0"/>
              <a:t>Therefore</a:t>
            </a:r>
            <a:r>
              <a:rPr lang="en-US" sz="2000" dirty="0" smtClean="0"/>
              <a:t>, </a:t>
            </a:r>
            <a:r>
              <a:rPr lang="en-US" sz="2400" b="1" dirty="0" smtClean="0"/>
              <a:t>Safe Sequence = P1, P4, P5, P2 , P3</a:t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Therefore, </a:t>
            </a:r>
            <a:r>
              <a:rPr lang="en-US" sz="2400" u="sng" dirty="0" smtClean="0"/>
              <a:t>the System is in the Safe State.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THANKYOU!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SYLLABUS:- Operating System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219201"/>
          <a:ext cx="6553200" cy="5649432"/>
        </p:xfrm>
        <a:graphic>
          <a:graphicData uri="http://schemas.openxmlformats.org/drawingml/2006/table">
            <a:tbl>
              <a:tblPr/>
              <a:tblGrid>
                <a:gridCol w="615323"/>
                <a:gridCol w="5937877"/>
              </a:tblGrid>
              <a:tr h="34842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DETAILS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093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Introduction: Evolution of OS, Types of OS, Basic h/w support necessary for modern operating systems, services provided by OS, system programs and system calls, system design and implementation.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093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File systems: File concept, Access methods, Disk space management and space allocation strategies, directory structures, Recovery, Log-structured File System, disk arm scheduling strategies.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093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 dirty="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Scheduling: Process concept, process control block, Types of scheduler, context switch, threads, multithreading model, goals of scheduling and different scheduling algorithms, examples from WINDOWS 2000 &amp; LINUX.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SYLLABUS:- Operating System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999272"/>
          <a:ext cx="6553200" cy="6137112"/>
        </p:xfrm>
        <a:graphic>
          <a:graphicData uri="http://schemas.openxmlformats.org/drawingml/2006/table">
            <a:tbl>
              <a:tblPr/>
              <a:tblGrid>
                <a:gridCol w="615323"/>
                <a:gridCol w="5937877"/>
              </a:tblGrid>
              <a:tr h="53356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 dirty="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DETAILS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02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 dirty="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 dirty="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Memory management: Contiguous allocation, Relocation, Paging, Segmentation, Segmentation with paging, demand paging, page faults and instruction restart , page replacement algorithms , working sets , Locality, Thrashing, Garbage Collection 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02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 dirty="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 cooperation and synchronization: Concurrency conditions, Critical section problem, software and hardware solution, semaphores, conditional critical regions and monitors, classical inter process communication problems.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468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360"/>
                        </a:spcAft>
                      </a:pPr>
                      <a:r>
                        <a:rPr lang="en-US" sz="1600" dirty="0">
                          <a:solidFill>
                            <a:srgbClr val="14141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Deadlocks &amp; Protection: Deadlock definition, Prevention, Avoidance, Detection and recovery, Goals of Protection, access matrix, implementation, Security problem.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59075" marT="35619" marB="356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smtClean="0"/>
              <a:t/>
            </a:r>
            <a:br>
              <a:rPr lang="en-US" sz="220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3100" b="1" dirty="0" smtClean="0"/>
              <a:t>COURSE OUTCOME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3100" b="1" i="1" u="sng" dirty="0" smtClean="0">
                <a:latin typeface="+mn-lt"/>
                <a:ea typeface="+mn-ea"/>
                <a:cs typeface="+mn-cs"/>
              </a:rPr>
              <a:t>CO.6 	Define deadlock and implement methods for its avoidance, detection and identify goals of protection.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Banker’s Algorithm</a:t>
            </a:r>
            <a:br>
              <a:rPr lang="en-US" u="sng" dirty="0" smtClean="0"/>
            </a:b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19200"/>
            <a:ext cx="7924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Banker’s Algorithm is used to determine whether a process’s request for allocation of resources be safely granted immediately.</a:t>
            </a:r>
          </a:p>
          <a:p>
            <a:pPr algn="ctr"/>
            <a:r>
              <a:rPr lang="en-US" sz="2400" dirty="0" smtClean="0"/>
              <a:t>or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grant of request be deferred to a later stage.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For the banker’s algorithm to operate, each process has to a priori specify its maximum requirement of resources.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 process is admitted for execution only if its maximum requirement of resources is within the system capacity of resources.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ym typeface="Symbol" pitchFamily="18" charset="2"/>
              </a:rPr>
              <a:t>The Banker’s algorithm is an example of resource allocation policy that avoids deadlock.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Example:- </a:t>
            </a:r>
            <a:r>
              <a:rPr lang="en-US" sz="2400" dirty="0" smtClean="0"/>
              <a:t>Consider the following table of a system: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295400"/>
          <a:ext cx="7772401" cy="3047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5859"/>
                <a:gridCol w="586741"/>
                <a:gridCol w="533400"/>
                <a:gridCol w="609600"/>
                <a:gridCol w="609600"/>
                <a:gridCol w="533400"/>
                <a:gridCol w="609600"/>
                <a:gridCol w="609600"/>
                <a:gridCol w="685800"/>
                <a:gridCol w="457200"/>
                <a:gridCol w="457200"/>
                <a:gridCol w="457200"/>
                <a:gridCol w="457201"/>
              </a:tblGrid>
              <a:tr h="6809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Allocated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Max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Available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5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R4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5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5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5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800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Compute NEED Matrix.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Is the system in safe state? Justify.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Solution:- </a:t>
            </a:r>
            <a:r>
              <a:rPr lang="en-US" sz="2400" dirty="0" smtClean="0"/>
              <a:t>Consider the following table of the system: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295400"/>
          <a:ext cx="7772401" cy="3047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5859"/>
                <a:gridCol w="586741"/>
                <a:gridCol w="533400"/>
                <a:gridCol w="609600"/>
                <a:gridCol w="609600"/>
                <a:gridCol w="533400"/>
                <a:gridCol w="609600"/>
                <a:gridCol w="609600"/>
                <a:gridCol w="685800"/>
                <a:gridCol w="457200"/>
                <a:gridCol w="457200"/>
                <a:gridCol w="457200"/>
                <a:gridCol w="457201"/>
              </a:tblGrid>
              <a:tr h="6809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Process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Allocated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Max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Available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5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5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5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P4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5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P5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8006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en-US" sz="2000" b="1" dirty="0" smtClean="0"/>
              <a:t>Compute NEED Matrix = ?</a:t>
            </a:r>
          </a:p>
          <a:p>
            <a:pPr marL="342900" indent="-342900" algn="ctr"/>
            <a:r>
              <a:rPr lang="en-US" sz="2000" b="1" dirty="0" smtClean="0"/>
              <a:t>Need [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] = Max[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] - Allocated[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],</a:t>
            </a:r>
          </a:p>
          <a:p>
            <a:pPr marL="342900" indent="-342900" algn="ctr"/>
            <a:r>
              <a:rPr lang="en-US" sz="2000" dirty="0" smtClean="0"/>
              <a:t>Therefore,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Matrix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2286000"/>
          <a:ext cx="609600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NEED MATRIX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 </a:t>
            </a:r>
            <a:r>
              <a:rPr lang="en-US" sz="3600" b="1" dirty="0" smtClean="0"/>
              <a:t>Is the system is Safe State?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391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2400" b="1" u="sng" dirty="0" smtClean="0"/>
              <a:t>By applying the Banker’s Algorithm: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Let </a:t>
            </a:r>
            <a:r>
              <a:rPr lang="en-US" sz="2400" b="1" dirty="0" smtClean="0"/>
              <a:t>Avail </a:t>
            </a:r>
            <a:r>
              <a:rPr lang="en-US" sz="2400" dirty="0" smtClean="0"/>
              <a:t>= Available;  </a:t>
            </a:r>
            <a:r>
              <a:rPr lang="en-US" sz="2400" dirty="0" err="1" smtClean="0"/>
              <a:t>i.e</a:t>
            </a:r>
            <a:r>
              <a:rPr lang="en-US" sz="2400" dirty="0" smtClean="0"/>
              <a:t> . Avail = {2,1,0,0}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Iteration 1.</a:t>
            </a:r>
            <a:r>
              <a:rPr lang="en-US" sz="2400" dirty="0" smtClean="0"/>
              <a:t> Check all processes from P1 to P5.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	</a:t>
            </a:r>
            <a:r>
              <a:rPr lang="en-US" sz="2400" u="sng" dirty="0" smtClean="0"/>
              <a:t>For P1:</a:t>
            </a:r>
            <a:r>
              <a:rPr lang="en-US" sz="2400" u="sng" dirty="0" smtClean="0">
                <a:sym typeface="Wingdings" pitchFamily="2" charset="2"/>
              </a:rPr>
              <a:t>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 	if (</a:t>
            </a:r>
            <a:r>
              <a:rPr lang="en-US" sz="2400" b="1" dirty="0" smtClean="0">
                <a:sym typeface="Wingdings" pitchFamily="2" charset="2"/>
              </a:rPr>
              <a:t>P1 Need &lt; Avail </a:t>
            </a:r>
            <a:r>
              <a:rPr lang="en-US" sz="2400" dirty="0" smtClean="0">
                <a:sym typeface="Wingdings" pitchFamily="2" charset="2"/>
              </a:rPr>
              <a:t>)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TRUE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then calculate</a:t>
            </a:r>
          </a:p>
          <a:p>
            <a:pPr>
              <a:spcBef>
                <a:spcPts val="1800"/>
              </a:spcBef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Avail= Avail + Allocated [P1]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ym typeface="Wingdings" pitchFamily="2" charset="2"/>
              </a:rPr>
              <a:t>		</a:t>
            </a:r>
            <a:r>
              <a:rPr lang="en-US" sz="2400" dirty="0" smtClean="0"/>
              <a:t> = {2,1,0,0} + = {0,0,1,2}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	</a:t>
            </a:r>
            <a:r>
              <a:rPr lang="en-US" sz="2400" dirty="0" smtClean="0"/>
              <a:t>Avail</a:t>
            </a:r>
            <a:r>
              <a:rPr lang="en-US" sz="2400" dirty="0"/>
              <a:t>	</a:t>
            </a:r>
            <a:r>
              <a:rPr lang="en-US" sz="2400" dirty="0" smtClean="0"/>
              <a:t> = </a:t>
            </a:r>
            <a:r>
              <a:rPr lang="en-US" sz="2400" b="1" dirty="0" smtClean="0"/>
              <a:t>{2,1,1,2}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668</Words>
  <Application>Microsoft Office PowerPoint</Application>
  <PresentationFormat>On-screen Show (4:3)</PresentationFormat>
  <Paragraphs>258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BANKER’S ALGORITHM Prepared by, Prof. Samina Anjum, Department CSE, ACET.. </vt:lpstr>
      <vt:lpstr>SYLLABUS:- Operating System</vt:lpstr>
      <vt:lpstr>SYLLABUS:- Operating System</vt:lpstr>
      <vt:lpstr>           COURSE OUTCOME    CO.6  Define deadlock and implement methods for its avoidance, detection and identify goals of protection.</vt:lpstr>
      <vt:lpstr>Banker’s Algorithm </vt:lpstr>
      <vt:lpstr>Example:- Consider the following table of a system: </vt:lpstr>
      <vt:lpstr>Solution:- Consider the following table of the system: </vt:lpstr>
      <vt:lpstr>Need Matrix</vt:lpstr>
      <vt:lpstr>2.  Is the system is Safe State?</vt:lpstr>
      <vt:lpstr>2.  Is the system is Safe State?</vt:lpstr>
      <vt:lpstr>2.  Is the system is Safe State?</vt:lpstr>
      <vt:lpstr>2.  Is the system is Safe State?</vt:lpstr>
      <vt:lpstr>2.  Is the system is Safe State?</vt:lpstr>
      <vt:lpstr>2.  Is the system is Safe State?</vt:lpstr>
      <vt:lpstr>  Since, all the processes got TRUE marked, no further iterations are required.  Therefore, Safe Sequence = P1, P4, P5, P2 , P3  Therefore, the System is in the Safe State. </vt:lpstr>
      <vt:lpstr>THANKYOU!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Bankers Algorithm</dc:title>
  <dc:creator>Prof. SaminaAnjum</dc:creator>
  <cp:lastModifiedBy>Administrator</cp:lastModifiedBy>
  <cp:revision>55</cp:revision>
  <dcterms:created xsi:type="dcterms:W3CDTF">2018-07-16T05:39:43Z</dcterms:created>
  <dcterms:modified xsi:type="dcterms:W3CDTF">2018-07-25T12:26:58Z</dcterms:modified>
</cp:coreProperties>
</file>